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5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7" r:id="rId12"/>
    <p:sldId id="266" r:id="rId13"/>
    <p:sldId id="269" r:id="rId14"/>
    <p:sldId id="270" r:id="rId15"/>
    <p:sldId id="272" r:id="rId16"/>
    <p:sldId id="271" r:id="rId17"/>
    <p:sldId id="273" r:id="rId18"/>
    <p:sldId id="274" r:id="rId19"/>
    <p:sldId id="275" r:id="rId20"/>
    <p:sldId id="276" r:id="rId21"/>
    <p:sldId id="277" r:id="rId22"/>
    <p:sldId id="280" r:id="rId23"/>
    <p:sldId id="281" r:id="rId24"/>
    <p:sldId id="279" r:id="rId25"/>
    <p:sldId id="287" r:id="rId26"/>
    <p:sldId id="288" r:id="rId27"/>
    <p:sldId id="289" r:id="rId28"/>
  </p:sldIdLst>
  <p:sldSz cx="12192635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1E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150" y="1122363"/>
            <a:ext cx="9144900" cy="2387600"/>
          </a:xfrm>
        </p:spPr>
        <p:txBody>
          <a:bodyPr anchor="b"/>
          <a:lstStyle>
            <a:lvl1pPr algn="ctr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150" y="3602038"/>
            <a:ext cx="91449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40070" y="274638"/>
            <a:ext cx="274347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60" y="274638"/>
            <a:ext cx="8071368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23497" y="-1270"/>
            <a:ext cx="12226224" cy="96202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60" y="274955"/>
            <a:ext cx="10973880" cy="667385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60" y="1152525"/>
            <a:ext cx="10973880" cy="4973955"/>
          </a:xfrm>
        </p:spPr>
        <p:txBody>
          <a:bodyPr/>
          <a:lstStyle>
            <a:lvl1pPr>
              <a:defRPr sz="2000"/>
            </a:lvl1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933" y="1709738"/>
            <a:ext cx="10516635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933" y="4589463"/>
            <a:ext cx="10516635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60" y="1600200"/>
            <a:ext cx="5377201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6339" y="1600200"/>
            <a:ext cx="5377201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871" y="365125"/>
            <a:ext cx="10516635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871" y="1681163"/>
            <a:ext cx="5158295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871" y="2505075"/>
            <a:ext cx="5158295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808" y="1681163"/>
            <a:ext cx="518369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808" y="2505075"/>
            <a:ext cx="518369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871" y="457200"/>
            <a:ext cx="393262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698" y="987425"/>
            <a:ext cx="6172808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871" y="2057400"/>
            <a:ext cx="3932624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871" y="457200"/>
            <a:ext cx="393262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698" y="987425"/>
            <a:ext cx="6172808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871" y="2057400"/>
            <a:ext cx="3932624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609660" y="274955"/>
            <a:ext cx="10973880" cy="685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609660" y="1266825"/>
            <a:ext cx="10973880" cy="485965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609660" y="6245225"/>
            <a:ext cx="284508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166010" y="6245225"/>
            <a:ext cx="386118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8738460" y="6245225"/>
            <a:ext cx="284508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000" b="0" i="0" u="none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hyperlink" Target="https://github.com/superpikar/inkscape-workshop-2017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4.png"/><Relationship Id="rId7" Type="http://schemas.openxmlformats.org/officeDocument/2006/relationships/image" Target="../media/image53.png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0.png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42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editor.freelogodesign.org/?lang=EN" TargetMode="External"/><Relationship Id="rId1" Type="http://schemas.openxmlformats.org/officeDocument/2006/relationships/hyperlink" Target="https://icons8.com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hyperlink" Target="http://etc.usf.edu/techease/win/images/what-is-the-difference-between-bitmap-and-vector-images/" TargetMode="External"/><Relationship Id="rId5" Type="http://schemas.openxmlformats.org/officeDocument/2006/relationships/hyperlink" Target="https://www.slideshare.net/OmarMohammed45/good-graphic-design-and-introduction-to-inkscape" TargetMode="External"/><Relationship Id="rId4" Type="http://schemas.openxmlformats.org/officeDocument/2006/relationships/hyperlink" Target="http://vektorrascheln.de/posts/2015/Dec/inkscape-fuer-einsteiger-teil-ii-praxis-en.html" TargetMode="External"/><Relationship Id="rId3" Type="http://schemas.openxmlformats.org/officeDocument/2006/relationships/hyperlink" Target="http://vektorrascheln.de/posts/2015/Dec/inkscape-fuer-einsteiger-teil-i-grundlagen-en.html" TargetMode="External"/><Relationship Id="rId2" Type="http://schemas.openxmlformats.org/officeDocument/2006/relationships/hyperlink" Target="https://dribbble.com/search?q=inkscape" TargetMode="External"/><Relationship Id="rId1" Type="http://schemas.openxmlformats.org/officeDocument/2006/relationships/hyperlink" Target="https://inkscape.org/ko/gallery/" TargetMode="Externa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hyperlink" Target="http://pikarlabs.com" TargetMode="Externa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hyperlink" Target="https://inkscape.org/ko/download/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www.youtube.com/watch?v=pTkJFkRTm50" TargetMode="Externa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hyperlink" Target="https://www.behance.net/search?content=projects&amp;sort=appreciations&amp;time=week&amp;search=inkscape" TargetMode="External"/><Relationship Id="rId2" Type="http://schemas.openxmlformats.org/officeDocument/2006/relationships/hyperlink" Target="https://dribbble.com/search?q=inkscape" TargetMode="External"/><Relationship Id="rId1" Type="http://schemas.openxmlformats.org/officeDocument/2006/relationships/hyperlink" Target="https://inkscape.org/ko/gallery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hyperlink" Target="https://ridjam.deviantart.com/gallery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600" y="3354705"/>
            <a:ext cx="9144000" cy="854075"/>
          </a:xfrm>
        </p:spPr>
        <p:txBody>
          <a:bodyPr/>
          <a:lstStyle/>
          <a:p>
            <a:r>
              <a:rPr lang="en-US" dirty="0"/>
              <a:t>Workshop Inkscape 2017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600" y="4300855"/>
            <a:ext cx="9144000" cy="521970"/>
          </a:xfrm>
        </p:spPr>
        <p:txBody>
          <a:bodyPr/>
          <a:lstStyle/>
          <a:p>
            <a:r>
              <a:rPr lang="en-US"/>
              <a:t>Masjid Al Falah, Yeongdeungpo Seoul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download materinya di </a:t>
            </a:r>
            <a:r>
              <a:rPr lang="en-US">
                <a:hlinkClick r:id="rId1" action="ppaction://hlinkfile"/>
              </a:rPr>
              <a:t>https://github.com/superpikar/inkscape-workshop-2017</a:t>
            </a:r>
            <a:endParaRPr lang="en-US"/>
          </a:p>
        </p:txBody>
      </p:sp>
      <p:sp>
        <p:nvSpPr>
          <p:cNvPr id="4" name="Subtitle 2"/>
          <p:cNvSpPr>
            <a:spLocks noGrp="1"/>
          </p:cNvSpPr>
          <p:nvPr/>
        </p:nvSpPr>
        <p:spPr>
          <a:xfrm>
            <a:off x="4714840" y="5421630"/>
            <a:ext cx="2753995" cy="445135"/>
          </a:xfrm>
          <a:prstGeom prst="rect">
            <a:avLst/>
          </a:prstGeom>
          <a:solidFill>
            <a:srgbClr val="7030A0"/>
          </a:solidFill>
          <a:ln w="9525">
            <a:noFill/>
          </a:ln>
        </p:spPr>
        <p:txBody>
          <a:bodyPr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lvl="1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5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lvl="2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lvl="3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lvl="4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lvl="5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lvl="6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lvl="7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lvl="8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oleh : @superpikar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ight Triangle 5"/>
          <p:cNvSpPr/>
          <p:nvPr/>
        </p:nvSpPr>
        <p:spPr>
          <a:xfrm rot="10800000">
            <a:off x="9792300" y="-4445"/>
            <a:ext cx="2400300" cy="2400300"/>
          </a:xfrm>
          <a:prstGeom prst="rt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11106150" y="326390"/>
            <a:ext cx="8039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4400">
                <a:solidFill>
                  <a:schemeClr val="bg1"/>
                </a:solidFill>
              </a:rPr>
              <a:t>#</a:t>
            </a:r>
            <a:r>
              <a:rPr lang="en-US" altLang="en-GB" sz="4400" b="1">
                <a:solidFill>
                  <a:schemeClr val="bg1"/>
                </a:solidFill>
              </a:rPr>
              <a:t>1</a:t>
            </a:r>
            <a:endParaRPr lang="en-US" altLang="en-GB" sz="4400" b="1">
              <a:solidFill>
                <a:schemeClr val="bg1"/>
              </a:solidFill>
            </a:endParaRPr>
          </a:p>
        </p:txBody>
      </p:sp>
      <p:pic>
        <p:nvPicPr>
          <p:cNvPr id="8" name="Picture 7" descr="inkscape-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420" y="1094740"/>
            <a:ext cx="2108200" cy="2108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40" y="-31115"/>
            <a:ext cx="12184380" cy="731456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56850" y="1336040"/>
            <a:ext cx="2806065" cy="3335020"/>
          </a:xfrm>
        </p:spPr>
        <p:txBody>
          <a:bodyPr/>
          <a:p>
            <a:pPr algn="l"/>
            <a:r>
              <a:rPr lang="en-US" altLang="en-GB" sz="6600" b="1">
                <a:solidFill>
                  <a:schemeClr val="tx1"/>
                </a:solidFill>
              </a:rPr>
              <a:t>Yuk </a:t>
            </a:r>
            <a:br>
              <a:rPr lang="en-US" altLang="en-GB" sz="6600" b="1">
                <a:solidFill>
                  <a:schemeClr val="tx1"/>
                </a:solidFill>
              </a:rPr>
            </a:br>
            <a:r>
              <a:rPr lang="en-US" altLang="en-GB" sz="6600" b="1">
                <a:solidFill>
                  <a:schemeClr val="tx1"/>
                </a:solidFill>
              </a:rPr>
              <a:t>kita </a:t>
            </a:r>
            <a:br>
              <a:rPr lang="en-US" altLang="en-GB" sz="6600" b="1">
                <a:solidFill>
                  <a:schemeClr val="tx1"/>
                </a:solidFill>
              </a:rPr>
            </a:br>
            <a:r>
              <a:rPr lang="en-US" altLang="en-GB" sz="6600" b="1">
                <a:solidFill>
                  <a:schemeClr val="tx1"/>
                </a:solidFill>
              </a:rPr>
              <a:t>mulai!</a:t>
            </a:r>
            <a:endParaRPr lang="en-US" altLang="en-GB" sz="6600" b="1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Vector vs Bitmap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200" y="1152525"/>
            <a:ext cx="3149600" cy="4973955"/>
          </a:xfrm>
        </p:spPr>
        <p:txBody>
          <a:bodyPr/>
          <a:p>
            <a:pPr marL="0" indent="0">
              <a:buNone/>
            </a:pPr>
            <a:r>
              <a:rPr lang="en-US" altLang="en-GB"/>
              <a:t>Sebelum memulai mendesain ada baiknya tahu perbedaan gambar </a:t>
            </a:r>
            <a:r>
              <a:rPr lang="en-US" altLang="en-GB" b="1"/>
              <a:t>vector</a:t>
            </a:r>
            <a:r>
              <a:rPr lang="en-US" altLang="en-GB"/>
              <a:t> vs </a:t>
            </a:r>
            <a:r>
              <a:rPr lang="en-US" altLang="en-GB" b="1"/>
              <a:t>bitmap</a:t>
            </a:r>
            <a:endParaRPr lang="en-US" altLang="en-GB" b="1"/>
          </a:p>
          <a:p>
            <a:pPr marL="0" indent="0">
              <a:buNone/>
            </a:pPr>
            <a:endParaRPr lang="en-US" altLang="en-GB" b="1"/>
          </a:p>
          <a:p>
            <a:pPr marL="0" indent="0">
              <a:buNone/>
            </a:pPr>
            <a:r>
              <a:rPr lang="en-US" altLang="en-GB" b="1"/>
              <a:t>Bitmap</a:t>
            </a:r>
            <a:endParaRPr lang="en-US" altLang="en-GB" b="1"/>
          </a:p>
          <a:p>
            <a:pPr marL="0" indent="0">
              <a:buNone/>
            </a:pPr>
            <a:r>
              <a:rPr lang="en-US" altLang="en-GB"/>
              <a:t>Gambar yang terdiri dari banyak titik yang disebut pixel</a:t>
            </a:r>
            <a:endParaRPr lang="en-US" altLang="en-GB"/>
          </a:p>
          <a:p>
            <a:pPr marL="0" indent="0">
              <a:buNone/>
            </a:pPr>
            <a:endParaRPr lang="en-US" altLang="en-GB"/>
          </a:p>
          <a:p>
            <a:pPr marL="0" indent="0">
              <a:buNone/>
            </a:pPr>
            <a:r>
              <a:rPr lang="en-US" altLang="en-GB" b="1"/>
              <a:t>Vector</a:t>
            </a:r>
            <a:endParaRPr lang="en-US" altLang="en-GB" b="1"/>
          </a:p>
          <a:p>
            <a:pPr marL="0" indent="0">
              <a:buNone/>
            </a:pPr>
            <a:r>
              <a:rPr lang="en-US" altLang="en-GB"/>
              <a:t>Gambar yang terdiri dari garis dan kurva yang membentuk poligon </a:t>
            </a:r>
            <a:endParaRPr lang="en-US" alt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55350" y="1323340"/>
            <a:ext cx="3511550" cy="1812290"/>
          </a:xfrm>
          <a:prstGeom prst="rect">
            <a:avLst/>
          </a:prstGeom>
        </p:spPr>
      </p:pic>
      <p:sp>
        <p:nvSpPr>
          <p:cNvPr id="23" name="Text Box 22"/>
          <p:cNvSpPr txBox="1"/>
          <p:nvPr/>
        </p:nvSpPr>
        <p:spPr>
          <a:xfrm>
            <a:off x="6591265" y="1069340"/>
            <a:ext cx="1143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>
                <a:sym typeface="+mn-ea"/>
              </a:rPr>
              <a:t>Vector</a:t>
            </a:r>
            <a:endParaRPr lang="en-US" altLang="en-GB" sz="1600"/>
          </a:p>
        </p:txBody>
      </p:sp>
      <p:sp>
        <p:nvSpPr>
          <p:cNvPr id="5" name="Text Box 4"/>
          <p:cNvSpPr txBox="1"/>
          <p:nvPr/>
        </p:nvSpPr>
        <p:spPr>
          <a:xfrm>
            <a:off x="8293065" y="1069340"/>
            <a:ext cx="1143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>
                <a:sym typeface="+mn-ea"/>
              </a:rPr>
              <a:t>Bitmap</a:t>
            </a:r>
            <a:endParaRPr lang="en-US" altLang="en-GB" sz="16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5" y="3578860"/>
            <a:ext cx="4860290" cy="318325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6591265" y="3135630"/>
            <a:ext cx="1143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>
                <a:sym typeface="+mn-ea"/>
              </a:rPr>
              <a:t>Vector</a:t>
            </a:r>
            <a:endParaRPr lang="en-US" altLang="en-GB" sz="1600"/>
          </a:p>
        </p:txBody>
      </p:sp>
      <p:sp>
        <p:nvSpPr>
          <p:cNvPr id="10" name="Text Box 9"/>
          <p:cNvSpPr txBox="1"/>
          <p:nvPr/>
        </p:nvSpPr>
        <p:spPr>
          <a:xfrm>
            <a:off x="8293065" y="3135630"/>
            <a:ext cx="1143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>
                <a:sym typeface="+mn-ea"/>
              </a:rPr>
              <a:t>Bitmap</a:t>
            </a:r>
            <a:endParaRPr lang="en-US" altLang="en-GB"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Vector vs Bitmap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200" y="1152525"/>
            <a:ext cx="3149600" cy="4973955"/>
          </a:xfrm>
        </p:spPr>
        <p:txBody>
          <a:bodyPr/>
          <a:p>
            <a:pPr marL="0" indent="0">
              <a:buNone/>
            </a:pPr>
            <a:r>
              <a:rPr lang="en-US" altLang="en-GB"/>
              <a:t>Vector ketika dizoom, tidak pecah. </a:t>
            </a:r>
            <a:endParaRPr lang="en-US" altLang="en-GB"/>
          </a:p>
          <a:p>
            <a:pPr marL="0" indent="0">
              <a:buNone/>
            </a:pPr>
            <a:r>
              <a:rPr lang="en-US" altLang="en-GB"/>
              <a:t>Berbeda dengan bitmap, dia akan pecah jika dilihat melebihi ukuran aslinya.</a:t>
            </a:r>
            <a:endParaRPr lang="en-US" altLang="en-GB"/>
          </a:p>
          <a:p>
            <a:pPr marL="0" indent="0">
              <a:buNone/>
            </a:pPr>
            <a:endParaRPr lang="en-US" altLang="en-GB"/>
          </a:p>
          <a:p>
            <a:pPr marL="0" indent="0">
              <a:buNone/>
            </a:pPr>
            <a:r>
              <a:rPr lang="en-US" altLang="en-GB"/>
              <a:t>Semua gambar yang kita upload di sosial media, berbentuk </a:t>
            </a:r>
            <a:r>
              <a:rPr lang="en-US" altLang="en-GB" b="1"/>
              <a:t>bitmap</a:t>
            </a:r>
            <a:endParaRPr lang="en-US" altLang="en-GB" b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90940" y="1879600"/>
            <a:ext cx="3964940" cy="3917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5100" y="1879600"/>
            <a:ext cx="3792220" cy="391668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3991575" y="1424940"/>
            <a:ext cx="3964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>
                <a:sym typeface="+mn-ea"/>
              </a:rPr>
              <a:t>Bitmap (zoom normal)</a:t>
            </a:r>
            <a:endParaRPr lang="en-US" altLang="en-GB" sz="1600"/>
          </a:p>
        </p:txBody>
      </p:sp>
      <p:sp>
        <p:nvSpPr>
          <p:cNvPr id="12" name="Text Box 11"/>
          <p:cNvSpPr txBox="1"/>
          <p:nvPr/>
        </p:nvSpPr>
        <p:spPr>
          <a:xfrm>
            <a:off x="8065100" y="1424940"/>
            <a:ext cx="3792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>
                <a:sym typeface="+mn-ea"/>
              </a:rPr>
              <a:t>Bitmap (zoom maksimal)</a:t>
            </a:r>
            <a:endParaRPr lang="en-US" altLang="en-GB" sz="1600"/>
          </a:p>
        </p:txBody>
      </p:sp>
      <p:sp>
        <p:nvSpPr>
          <p:cNvPr id="13" name="Text Box 12"/>
          <p:cNvSpPr txBox="1"/>
          <p:nvPr/>
        </p:nvSpPr>
        <p:spPr>
          <a:xfrm>
            <a:off x="9236040" y="6126480"/>
            <a:ext cx="815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b="1">
                <a:sym typeface="+mn-ea"/>
              </a:rPr>
              <a:t>pixel</a:t>
            </a:r>
            <a:endParaRPr lang="en-US" altLang="en-GB" sz="1600" b="1"/>
          </a:p>
        </p:txBody>
      </p:sp>
      <p:cxnSp>
        <p:nvCxnSpPr>
          <p:cNvPr id="14" name="Straight Arrow Connector 13"/>
          <p:cNvCxnSpPr>
            <a:stCxn id="13" idx="0"/>
          </p:cNvCxnSpPr>
          <p:nvPr/>
        </p:nvCxnSpPr>
        <p:spPr>
          <a:xfrm flipV="1">
            <a:off x="9644345" y="3644265"/>
            <a:ext cx="1074420" cy="2482215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09435" y="1266825"/>
            <a:ext cx="7204710" cy="49739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Antarmuka Inkscape</a:t>
            </a:r>
            <a:endParaRPr lang="en-US" altLang="en-GB"/>
          </a:p>
        </p:txBody>
      </p:sp>
      <p:sp>
        <p:nvSpPr>
          <p:cNvPr id="13" name="Text Box 12"/>
          <p:cNvSpPr txBox="1"/>
          <p:nvPr/>
        </p:nvSpPr>
        <p:spPr>
          <a:xfrm>
            <a:off x="165065" y="1332230"/>
            <a:ext cx="1339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main menu</a:t>
            </a:r>
            <a:endParaRPr lang="en-US" altLang="en-GB" sz="1600">
              <a:sym typeface="+mn-ea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1423635" y="1497965"/>
            <a:ext cx="752475" cy="5715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384140" y="3150870"/>
            <a:ext cx="10725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toolbox</a:t>
            </a:r>
            <a:endParaRPr lang="en-US" altLang="en-GB" sz="1600">
              <a:sym typeface="+mn-ea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1423635" y="3301365"/>
            <a:ext cx="752475" cy="5715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>
            <a:off x="50765" y="1621790"/>
            <a:ext cx="14535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command bar</a:t>
            </a:r>
            <a:endParaRPr lang="en-US" altLang="en-GB" sz="1600">
              <a:sym typeface="+mn-ea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423635" y="1604010"/>
            <a:ext cx="744220" cy="183515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10"/>
          <p:cNvSpPr txBox="1"/>
          <p:nvPr/>
        </p:nvSpPr>
        <p:spPr>
          <a:xfrm>
            <a:off x="83785" y="1976755"/>
            <a:ext cx="14535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tool control bar</a:t>
            </a:r>
            <a:endParaRPr lang="en-US" altLang="en-GB" sz="1600">
              <a:sym typeface="+mn-ea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456655" y="1765935"/>
            <a:ext cx="701675" cy="376555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Box 14"/>
          <p:cNvSpPr txBox="1"/>
          <p:nvPr/>
        </p:nvSpPr>
        <p:spPr>
          <a:xfrm>
            <a:off x="383505" y="6230620"/>
            <a:ext cx="13335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status bar</a:t>
            </a:r>
            <a:endParaRPr lang="en-US" altLang="en-GB" sz="1600">
              <a:sym typeface="+mn-ea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683985" y="6147435"/>
            <a:ext cx="1960245" cy="23368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16"/>
          <p:cNvSpPr txBox="1"/>
          <p:nvPr/>
        </p:nvSpPr>
        <p:spPr>
          <a:xfrm>
            <a:off x="416525" y="5433695"/>
            <a:ext cx="13335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color swatches</a:t>
            </a:r>
            <a:endParaRPr lang="en-US" altLang="en-GB" sz="1600">
              <a:sym typeface="+mn-ea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1717005" y="5584190"/>
            <a:ext cx="1089025" cy="34417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5930230" y="6323965"/>
            <a:ext cx="13335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snap control bar</a:t>
            </a:r>
            <a:endParaRPr lang="en-US" altLang="en-GB" sz="1600">
              <a:sym typeface="+mn-ea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7230710" y="4185285"/>
            <a:ext cx="1938020" cy="2289175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/>
          <p:cNvSpPr>
            <a:spLocks noGrp="1"/>
          </p:cNvSpPr>
          <p:nvPr/>
        </p:nvSpPr>
        <p:spPr>
          <a:xfrm>
            <a:off x="9637360" y="1256665"/>
            <a:ext cx="2152015" cy="497395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GB" sz="1600"/>
              <a:t>* kalau antarmuka anda tidak seperti di samping, lakukan : </a:t>
            </a:r>
            <a:endParaRPr lang="en-US" altLang="en-GB" sz="1600"/>
          </a:p>
          <a:p>
            <a:r>
              <a:rPr lang="en-US" altLang="en-GB" sz="1600"/>
              <a:t>View &gt;&gt; default</a:t>
            </a:r>
            <a:endParaRPr lang="en-US" altLang="en-GB" sz="1600"/>
          </a:p>
          <a:p>
            <a:r>
              <a:rPr lang="en-US" altLang="en-GB" sz="1600"/>
              <a:t>Object &gt;&gt; fill and strokes</a:t>
            </a:r>
            <a:endParaRPr lang="en-US" altLang="en-GB" sz="1600"/>
          </a:p>
          <a:p>
            <a:r>
              <a:rPr lang="en-US" altLang="en-GB" sz="1600"/>
              <a:t>Text &gt;&gt; text and fonts</a:t>
            </a:r>
            <a:endParaRPr lang="en-US" altLang="en-GB" sz="1600"/>
          </a:p>
          <a:p>
            <a:r>
              <a:rPr lang="en-US" altLang="en-GB" sz="1600"/>
              <a:t>Object &gt;&gt; align and distributes</a:t>
            </a:r>
            <a:endParaRPr lang="en-US" altLang="en-GB" sz="1600"/>
          </a:p>
        </p:txBody>
      </p:sp>
      <p:sp>
        <p:nvSpPr>
          <p:cNvPr id="22" name="Text Box 21"/>
          <p:cNvSpPr txBox="1"/>
          <p:nvPr/>
        </p:nvSpPr>
        <p:spPr>
          <a:xfrm>
            <a:off x="449545" y="4034790"/>
            <a:ext cx="13335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document</a:t>
            </a:r>
            <a:endParaRPr lang="en-US" altLang="en-GB" sz="1600">
              <a:sym typeface="+mn-ea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1750025" y="3996055"/>
            <a:ext cx="2609850" cy="18923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591900" y="1162050"/>
            <a:ext cx="1084580" cy="161671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Box 24"/>
          <p:cNvSpPr txBox="1"/>
          <p:nvPr/>
        </p:nvSpPr>
        <p:spPr>
          <a:xfrm>
            <a:off x="4664675" y="894715"/>
            <a:ext cx="21901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control panel</a:t>
            </a:r>
            <a:endParaRPr lang="en-US" altLang="en-GB" sz="1600"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Kontrol Antarmuka</a:t>
            </a:r>
            <a:endParaRPr lang="en-US" altLang="en-GB"/>
          </a:p>
        </p:txBody>
      </p:sp>
      <p:graphicFrame>
        <p:nvGraphicFramePr>
          <p:cNvPr id="4" name="Table 3"/>
          <p:cNvGraphicFramePr/>
          <p:nvPr/>
        </p:nvGraphicFramePr>
        <p:xfrm>
          <a:off x="691480" y="1287145"/>
          <a:ext cx="10894060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3515"/>
                <a:gridCol w="2723515"/>
                <a:gridCol w="2723515"/>
                <a:gridCol w="2723515"/>
              </a:tblGrid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Kontrol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Dengan mouse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Dengan mousepad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Dengan antarmuka inkscape</a:t>
                      </a:r>
                      <a:endParaRPr lang="en-US" altLang="en-GB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Geser atas-bawah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scroll mouse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en-GB"/>
                    </a:p>
                    <a:p>
                      <a:pPr>
                        <a:buNone/>
                      </a:pP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scroll vertical</a:t>
                      </a:r>
                      <a:endParaRPr lang="en-US" altLang="en-GB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Geser kanan-kiri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shift + scroll mouse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shift + </a:t>
                      </a:r>
                      <a:endParaRPr lang="en-US" altLang="en-GB"/>
                    </a:p>
                    <a:p>
                      <a:pPr>
                        <a:buNone/>
                      </a:pP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scroll horizontal</a:t>
                      </a:r>
                      <a:endParaRPr lang="en-US" altLang="en-GB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Zoom in-out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ctrl + scroll mouse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en-GB"/>
                    </a:p>
                    <a:p>
                      <a:pPr>
                        <a:buNone/>
                      </a:pP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GB" altLang="en-US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Geser bebas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klik tengah mouse, geser-geser mouse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-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-</a:t>
                      </a:r>
                      <a:endParaRPr lang="en-US" altLang="en-GB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Seleksi objek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Klik kiri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GB" altLang="en-US"/>
                    </a:p>
                    <a:p>
                      <a:pPr>
                        <a:buNone/>
                      </a:pP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-</a:t>
                      </a:r>
                      <a:endParaRPr lang="en-US" altLang="en-GB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GB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rcRect t="34386" b="17895"/>
          <a:stretch>
            <a:fillRect/>
          </a:stretch>
        </p:blipFill>
        <p:spPr>
          <a:xfrm>
            <a:off x="9013155" y="3350895"/>
            <a:ext cx="1209675" cy="3454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885" y="3265170"/>
            <a:ext cx="450850" cy="517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670" y="3265170"/>
            <a:ext cx="434975" cy="5181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905" y="2046605"/>
            <a:ext cx="457200" cy="4502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4095" y="1998980"/>
            <a:ext cx="407670" cy="4851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690" y="2647315"/>
            <a:ext cx="457200" cy="4502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9880" y="2599690"/>
            <a:ext cx="407670" cy="4851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8225" y="4542790"/>
            <a:ext cx="383540" cy="4768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rcRect l="9030"/>
          <a:stretch>
            <a:fillRect/>
          </a:stretch>
        </p:blipFill>
        <p:spPr>
          <a:xfrm>
            <a:off x="5746080" y="1288415"/>
            <a:ext cx="3716655" cy="33045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Membuat objek sederhana : persegi</a:t>
            </a:r>
            <a:endParaRPr lang="en-US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15" y="1288415"/>
            <a:ext cx="608330" cy="4111625"/>
          </a:xfrm>
          <a:prstGeom prst="rect">
            <a:avLst/>
          </a:prstGeom>
        </p:spPr>
      </p:pic>
      <p:sp>
        <p:nvSpPr>
          <p:cNvPr id="5" name="Content Placeholder 4"/>
          <p:cNvSpPr/>
          <p:nvPr>
            <p:ph idx="1"/>
          </p:nvPr>
        </p:nvSpPr>
        <p:spPr>
          <a:xfrm>
            <a:off x="610200" y="1152525"/>
            <a:ext cx="3241040" cy="4973955"/>
          </a:xfrm>
        </p:spPr>
        <p:txBody>
          <a:bodyPr/>
          <a:p>
            <a:r>
              <a:rPr lang="en-US" altLang="en-GB" sz="1800"/>
              <a:t>Klik        pada toolbox</a:t>
            </a:r>
            <a:endParaRPr lang="en-US" altLang="en-GB" sz="1800"/>
          </a:p>
          <a:p>
            <a:r>
              <a:rPr lang="en-US" altLang="en-GB" sz="1800"/>
              <a:t>Buat persegi pada document, </a:t>
            </a:r>
            <a:endParaRPr lang="en-US" altLang="en-GB" sz="1800"/>
          </a:p>
          <a:p>
            <a:r>
              <a:rPr lang="en-US" altLang="en-GB" sz="1800"/>
              <a:t>Apabila sambil tahan </a:t>
            </a:r>
            <a:r>
              <a:rPr lang="en-US" altLang="en-GB" sz="1800" b="1"/>
              <a:t>Ctrl </a:t>
            </a:r>
            <a:r>
              <a:rPr lang="en-US" altLang="en-GB" sz="1800"/>
              <a:t>maka menjadi persegi, jika tidak akan menjadi persegi panjang</a:t>
            </a:r>
            <a:br>
              <a:rPr lang="en-US" altLang="en-GB" sz="1800"/>
            </a:br>
            <a:endParaRPr lang="en-US" altLang="en-GB" sz="1800"/>
          </a:p>
          <a:p>
            <a:r>
              <a:rPr lang="en-US" altLang="en-GB" sz="1800"/>
              <a:t>Ubah Rx dan Ry dengan nilai yg sama untuk membentuk lengkung, atau geser corner control (lingkaran kecil pada pojok kanan pada persegi)</a:t>
            </a:r>
            <a:endParaRPr lang="en-US" altLang="en-GB" sz="1800"/>
          </a:p>
          <a:p>
            <a:endParaRPr lang="en-US" altLang="en-GB" sz="1800"/>
          </a:p>
          <a:p>
            <a:endParaRPr lang="en-US" altLang="en-GB" sz="1800"/>
          </a:p>
          <a:p>
            <a:endParaRPr lang="en-US" altLang="en-GB" sz="1800"/>
          </a:p>
          <a:p>
            <a:endParaRPr lang="en-US" altLang="en-GB" sz="180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4269705" y="2255520"/>
            <a:ext cx="1786255" cy="60833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930" y="1212215"/>
            <a:ext cx="323850" cy="285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155" y="4206240"/>
            <a:ext cx="3314065" cy="22860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7053545" y="3592830"/>
            <a:ext cx="0" cy="46863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Membuat objek sederhana : lingkaran</a:t>
            </a:r>
            <a:endParaRPr lang="en-US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2215" y="1288415"/>
            <a:ext cx="608330" cy="4111625"/>
          </a:xfrm>
          <a:prstGeom prst="rect">
            <a:avLst/>
          </a:prstGeom>
        </p:spPr>
      </p:pic>
      <p:sp>
        <p:nvSpPr>
          <p:cNvPr id="5" name="Content Placeholder 4"/>
          <p:cNvSpPr/>
          <p:nvPr>
            <p:ph idx="1"/>
          </p:nvPr>
        </p:nvSpPr>
        <p:spPr>
          <a:xfrm>
            <a:off x="610200" y="1152525"/>
            <a:ext cx="3241040" cy="4973955"/>
          </a:xfrm>
        </p:spPr>
        <p:txBody>
          <a:bodyPr/>
          <a:p>
            <a:r>
              <a:rPr lang="en-US" altLang="en-GB" sz="1800"/>
              <a:t>Klik        pada toolbox</a:t>
            </a:r>
            <a:endParaRPr lang="en-US" altLang="en-GB" sz="1800"/>
          </a:p>
          <a:p>
            <a:r>
              <a:rPr lang="en-US" altLang="en-GB" sz="1800"/>
              <a:t>Buat lingkaran pada document, </a:t>
            </a:r>
            <a:endParaRPr lang="en-US" altLang="en-GB" sz="1800"/>
          </a:p>
          <a:p>
            <a:r>
              <a:rPr lang="en-US" altLang="en-GB" sz="1800"/>
              <a:t>Apabila sambil tahan </a:t>
            </a:r>
            <a:r>
              <a:rPr lang="en-US" altLang="en-GB" sz="1800" b="1"/>
              <a:t>Ctrl </a:t>
            </a:r>
            <a:r>
              <a:rPr lang="en-US" altLang="en-GB" sz="1800"/>
              <a:t>maka menjadi lingkaran, jika tidak akan menjadi elips</a:t>
            </a:r>
            <a:br>
              <a:rPr lang="en-US" altLang="en-GB" sz="1800"/>
            </a:br>
            <a:endParaRPr lang="en-US" altLang="en-GB" sz="1800"/>
          </a:p>
          <a:p>
            <a:r>
              <a:rPr lang="en-US" altLang="en-GB" sz="1800"/>
              <a:t>Ubah nilai </a:t>
            </a:r>
            <a:r>
              <a:rPr lang="en-US" altLang="en-GB" sz="1800" b="1"/>
              <a:t>end</a:t>
            </a:r>
            <a:r>
              <a:rPr lang="en-US" altLang="en-GB" sz="1800"/>
              <a:t> untuk membentuk lingkaran yang terpotong. </a:t>
            </a:r>
            <a:endParaRPr lang="en-US" altLang="en-GB" sz="1800"/>
          </a:p>
          <a:p>
            <a:r>
              <a:rPr lang="en-US" altLang="en-GB" sz="1800"/>
              <a:t>Nilai dari end antara 0 - 360 (derajat sudut)</a:t>
            </a:r>
            <a:endParaRPr lang="en-US" altLang="en-GB" sz="1800"/>
          </a:p>
          <a:p>
            <a:endParaRPr lang="en-US" altLang="en-GB" sz="1800"/>
          </a:p>
          <a:p>
            <a:endParaRPr lang="en-US" altLang="en-GB" sz="1800"/>
          </a:p>
          <a:p>
            <a:endParaRPr lang="en-US" altLang="en-GB" sz="18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120" y="1161415"/>
            <a:ext cx="323850" cy="323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675" y="1254125"/>
            <a:ext cx="1933575" cy="16097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960" y="3660775"/>
            <a:ext cx="1962150" cy="16287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9640" y="3739515"/>
            <a:ext cx="1981200" cy="165735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4270340" y="2375535"/>
            <a:ext cx="3272155" cy="101727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1" idx="0"/>
          </p:cNvCxnSpPr>
          <p:nvPr/>
        </p:nvCxnSpPr>
        <p:spPr>
          <a:xfrm flipH="1">
            <a:off x="7037035" y="3103245"/>
            <a:ext cx="565150" cy="55753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2" idx="0"/>
          </p:cNvCxnSpPr>
          <p:nvPr/>
        </p:nvCxnSpPr>
        <p:spPr>
          <a:xfrm>
            <a:off x="8969340" y="3063875"/>
            <a:ext cx="850900" cy="67564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6845" y="1288415"/>
            <a:ext cx="2095500" cy="23336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Membuat objek sederhana : bintang-x dan segi-x</a:t>
            </a:r>
            <a:endParaRPr lang="en-US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15" y="1288415"/>
            <a:ext cx="608330" cy="4111625"/>
          </a:xfrm>
          <a:prstGeom prst="rect">
            <a:avLst/>
          </a:prstGeom>
        </p:spPr>
      </p:pic>
      <p:sp>
        <p:nvSpPr>
          <p:cNvPr id="5" name="Content Placeholder 4"/>
          <p:cNvSpPr/>
          <p:nvPr>
            <p:ph idx="1"/>
          </p:nvPr>
        </p:nvSpPr>
        <p:spPr>
          <a:xfrm>
            <a:off x="610200" y="1152525"/>
            <a:ext cx="3241040" cy="4973955"/>
          </a:xfrm>
        </p:spPr>
        <p:txBody>
          <a:bodyPr/>
          <a:p>
            <a:r>
              <a:rPr lang="en-US" altLang="en-GB" sz="1800"/>
              <a:t>Klik        pada toolbox</a:t>
            </a:r>
            <a:endParaRPr lang="en-US" altLang="en-GB" sz="1800"/>
          </a:p>
          <a:p>
            <a:r>
              <a:rPr lang="en-US" altLang="en-GB" sz="1800"/>
              <a:t>Pilih bentuknya, bintang-x atau segi-x</a:t>
            </a:r>
            <a:endParaRPr lang="en-US" altLang="en-GB" sz="1800"/>
          </a:p>
          <a:p>
            <a:r>
              <a:rPr lang="en-US" altLang="en-GB" sz="1800"/>
              <a:t>Tentukan jumlah sudutnya pada </a:t>
            </a:r>
            <a:endParaRPr lang="en-US" altLang="en-GB" sz="1800"/>
          </a:p>
          <a:p>
            <a:endParaRPr lang="en-US" altLang="en-GB" sz="1800"/>
          </a:p>
          <a:p>
            <a:r>
              <a:rPr lang="en-US" altLang="en-GB" sz="1800"/>
              <a:t>Buat objek pada document</a:t>
            </a:r>
            <a:br>
              <a:rPr lang="en-US" altLang="en-GB" sz="1800"/>
            </a:br>
            <a:endParaRPr lang="en-US" altLang="en-GB" sz="1800"/>
          </a:p>
          <a:p>
            <a:r>
              <a:rPr lang="en-US" altLang="en-GB" sz="1800"/>
              <a:t>Ubah nilai </a:t>
            </a:r>
            <a:r>
              <a:rPr lang="en-US" altLang="en-GB" sz="1800" b="1"/>
              <a:t>corner, spoke ratio, rounded</a:t>
            </a:r>
            <a:r>
              <a:rPr lang="en-US" altLang="en-GB" sz="1800"/>
              <a:t> untuk mendapatkan bentuk yg diinginkan</a:t>
            </a:r>
            <a:endParaRPr lang="en-US" altLang="en-GB" sz="18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120" y="1161415"/>
            <a:ext cx="323850" cy="32385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4290025" y="2694305"/>
            <a:ext cx="1217295" cy="997585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180" y="2379980"/>
            <a:ext cx="90487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6845" y="3988435"/>
            <a:ext cx="1971675" cy="20288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1350" y="1819910"/>
            <a:ext cx="666750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3685" y="4072890"/>
            <a:ext cx="3832860" cy="18599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3685" y="1524000"/>
            <a:ext cx="3076575" cy="1863090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>
            <a:off x="4309710" y="3752215"/>
            <a:ext cx="1207135" cy="125095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3"/>
            <a:endCxn id="15" idx="1"/>
          </p:cNvCxnSpPr>
          <p:nvPr/>
        </p:nvCxnSpPr>
        <p:spPr>
          <a:xfrm>
            <a:off x="7612345" y="2455545"/>
            <a:ext cx="56134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3"/>
            <a:endCxn id="14" idx="1"/>
          </p:cNvCxnSpPr>
          <p:nvPr/>
        </p:nvCxnSpPr>
        <p:spPr>
          <a:xfrm>
            <a:off x="7488520" y="5003165"/>
            <a:ext cx="685165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" name="Picture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0120" y="3698875"/>
            <a:ext cx="6925310" cy="29622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760" y="1288415"/>
            <a:ext cx="4037965" cy="12858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Membuat objek sederhana : text</a:t>
            </a:r>
            <a:endParaRPr lang="en-US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 t="57452"/>
          <a:stretch>
            <a:fillRect/>
          </a:stretch>
        </p:blipFill>
        <p:spPr>
          <a:xfrm>
            <a:off x="5051390" y="1288415"/>
            <a:ext cx="608330" cy="1749425"/>
          </a:xfrm>
          <a:prstGeom prst="rect">
            <a:avLst/>
          </a:prstGeom>
        </p:spPr>
      </p:pic>
      <p:sp>
        <p:nvSpPr>
          <p:cNvPr id="5" name="Content Placeholder 4"/>
          <p:cNvSpPr/>
          <p:nvPr>
            <p:ph idx="1"/>
          </p:nvPr>
        </p:nvSpPr>
        <p:spPr>
          <a:xfrm>
            <a:off x="610200" y="1152525"/>
            <a:ext cx="3241040" cy="4973955"/>
          </a:xfrm>
        </p:spPr>
        <p:txBody>
          <a:bodyPr/>
          <a:p>
            <a:r>
              <a:rPr lang="en-US" altLang="en-GB" sz="1800"/>
              <a:t>Klik        pada toolbox</a:t>
            </a:r>
            <a:endParaRPr lang="en-US" altLang="en-GB" sz="1800"/>
          </a:p>
          <a:p>
            <a:r>
              <a:rPr lang="en-US" altLang="en-GB" sz="1800"/>
              <a:t>Tulis text pada document</a:t>
            </a:r>
            <a:endParaRPr lang="en-US" altLang="en-GB" sz="1800"/>
          </a:p>
          <a:p>
            <a:r>
              <a:rPr lang="en-US" altLang="en-GB" sz="1800"/>
              <a:t>Untuk mengubah tampilan text, seleksi semua text (shift+panah kanan/kiri), ubah pada command bar sesuai kebutuhan</a:t>
            </a:r>
            <a:endParaRPr lang="en-US" altLang="en-GB" sz="1800"/>
          </a:p>
          <a:p>
            <a:endParaRPr lang="en-US" altLang="en-GB" sz="1800"/>
          </a:p>
          <a:p>
            <a:endParaRPr lang="en-US" altLang="en-GB" sz="1800"/>
          </a:p>
          <a:p>
            <a:endParaRPr lang="en-US" altLang="en-GB" sz="1800"/>
          </a:p>
          <a:p>
            <a:endParaRPr lang="en-US" altLang="en-GB" sz="1800"/>
          </a:p>
          <a:p>
            <a:r>
              <a:rPr lang="en-US" altLang="en-GB" sz="1800"/>
              <a:t>Untuk merubah font, lebih baik menggunakan </a:t>
            </a:r>
            <a:r>
              <a:rPr lang="en-US" altLang="en-GB" sz="1800" b="1"/>
              <a:t>text and font control panel</a:t>
            </a:r>
            <a:endParaRPr lang="en-US" altLang="en-GB" sz="1800" b="1"/>
          </a:p>
          <a:p>
            <a:endParaRPr lang="en-US" altLang="en-GB" sz="1800"/>
          </a:p>
          <a:p>
            <a:endParaRPr lang="en-US" altLang="en-GB" sz="180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334600" y="2355215"/>
            <a:ext cx="1908175" cy="42037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790" y="1152525"/>
            <a:ext cx="361950" cy="352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005" y="3355975"/>
            <a:ext cx="3818890" cy="30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005" y="3660775"/>
            <a:ext cx="3333115" cy="3238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005" y="4088765"/>
            <a:ext cx="3580765" cy="257175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>
            <a:off x="8077800" y="4251960"/>
            <a:ext cx="1181100" cy="131445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Kontrol objek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200" y="1152525"/>
            <a:ext cx="4362450" cy="4973955"/>
          </a:xfrm>
        </p:spPr>
        <p:txBody>
          <a:bodyPr/>
          <a:p>
            <a:r>
              <a:rPr lang="en-US" altLang="en-GB" sz="1800" b="1"/>
              <a:t>Rotasi objek</a:t>
            </a:r>
            <a:br>
              <a:rPr lang="en-US" altLang="en-GB" sz="1800"/>
            </a:br>
            <a:r>
              <a:rPr lang="en-US" altLang="en-GB" sz="1800"/>
              <a:t>klik 2x pada objek, muncul kontrol rotasi. Putar objek sesuai kebutuhan</a:t>
            </a:r>
            <a:endParaRPr lang="en-US" altLang="en-GB" sz="1800"/>
          </a:p>
          <a:p>
            <a:endParaRPr lang="en-US" altLang="en-GB" sz="1800"/>
          </a:p>
          <a:p>
            <a:endParaRPr lang="en-US" altLang="en-GB" sz="1800"/>
          </a:p>
          <a:p>
            <a:endParaRPr lang="en-US" altLang="en-GB" sz="1800"/>
          </a:p>
          <a:p>
            <a:endParaRPr lang="en-US" altLang="en-GB" sz="1800" b="1"/>
          </a:p>
          <a:p>
            <a:endParaRPr lang="en-US" altLang="en-GB" sz="1800" b="1"/>
          </a:p>
          <a:p>
            <a:r>
              <a:rPr lang="en-US" altLang="en-GB" sz="1800" b="1"/>
              <a:t>Ubah ukuran objek</a:t>
            </a:r>
            <a:br>
              <a:rPr lang="en-US" altLang="en-GB" sz="1800" b="1"/>
            </a:br>
            <a:r>
              <a:rPr lang="en-US" altLang="en-GB" sz="1800"/>
              <a:t>Klik 1x pada objek, muncul kontrol ubah ukuran. Ubah sesuai kebutuhan. Untuk mempertahankan rasio, ketika mengubah sambil tahan </a:t>
            </a:r>
            <a:r>
              <a:rPr lang="en-US" altLang="en-GB" sz="1800" b="1"/>
              <a:t>ctrl</a:t>
            </a:r>
            <a:endParaRPr lang="en-US" altLang="en-GB" sz="1800" b="1"/>
          </a:p>
          <a:p>
            <a:endParaRPr lang="en-US" altLang="en-GB" sz="1800"/>
          </a:p>
          <a:p>
            <a:endParaRPr lang="en-US" altLang="en-GB" sz="1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9875" y="1152525"/>
            <a:ext cx="1790700" cy="1838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550" y="942340"/>
            <a:ext cx="2438400" cy="249555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7431370" y="2071370"/>
            <a:ext cx="56134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770" y="3576320"/>
            <a:ext cx="1743075" cy="174307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4294967295"/>
          </p:nvPr>
        </p:nvPicPr>
        <p:blipFill>
          <a:blip r:embed="rId4"/>
          <a:stretch>
            <a:fillRect/>
          </a:stretch>
        </p:blipFill>
        <p:spPr>
          <a:xfrm>
            <a:off x="8110185" y="3800475"/>
            <a:ext cx="1371600" cy="14478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7548845" y="4448175"/>
            <a:ext cx="56134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8450" y="-12700"/>
            <a:ext cx="10393680" cy="693928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59260" y="846455"/>
            <a:ext cx="4660265" cy="4538980"/>
          </a:xfrm>
        </p:spPr>
        <p:txBody>
          <a:bodyPr/>
          <a:p>
            <a:pPr algn="r"/>
            <a:r>
              <a:rPr lang="en-US" altLang="en-GB" sz="4000" b="1">
                <a:solidFill>
                  <a:schemeClr val="tx1"/>
                </a:solidFill>
              </a:rPr>
              <a:t>Apakah</a:t>
            </a:r>
            <a:br>
              <a:rPr lang="en-US" altLang="en-GB" sz="4000" b="1">
                <a:solidFill>
                  <a:schemeClr val="tx1"/>
                </a:solidFill>
              </a:rPr>
            </a:br>
            <a:r>
              <a:rPr lang="en-US" altLang="en-GB" sz="4000" b="1">
                <a:solidFill>
                  <a:schemeClr val="tx1"/>
                </a:solidFill>
              </a:rPr>
              <a:t>Laptop + Mouse </a:t>
            </a:r>
            <a:br>
              <a:rPr lang="en-US" altLang="en-GB" sz="4000" b="1">
                <a:solidFill>
                  <a:schemeClr val="tx1"/>
                </a:solidFill>
              </a:rPr>
            </a:br>
            <a:r>
              <a:rPr lang="en-US" altLang="en-GB" sz="4000" b="1">
                <a:solidFill>
                  <a:schemeClr val="tx1"/>
                </a:solidFill>
              </a:rPr>
              <a:t>sudah ada?</a:t>
            </a:r>
            <a:br>
              <a:rPr lang="en-US" altLang="en-GB" sz="4000" b="1">
                <a:solidFill>
                  <a:schemeClr val="tx1"/>
                </a:solidFill>
              </a:rPr>
            </a:br>
            <a:br>
              <a:rPr lang="en-US" altLang="en-GB" sz="4000" b="1">
                <a:solidFill>
                  <a:schemeClr val="tx1"/>
                </a:solidFill>
              </a:rPr>
            </a:br>
            <a:r>
              <a:rPr lang="en-US" altLang="en-GB" sz="4000" b="1">
                <a:solidFill>
                  <a:schemeClr val="tx1"/>
                </a:solidFill>
              </a:rPr>
              <a:t>Inkscape sudah terinstal?</a:t>
            </a:r>
            <a:endParaRPr lang="en-US" altLang="en-GB" sz="4000" b="1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7" name="Title 3"/>
          <p:cNvSpPr>
            <a:spLocks noGrp="1"/>
          </p:cNvSpPr>
          <p:nvPr/>
        </p:nvSpPr>
        <p:spPr>
          <a:xfrm>
            <a:off x="7503125" y="795020"/>
            <a:ext cx="4216400" cy="69405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500" b="0" i="0" u="none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GB" sz="2800" b="1">
                <a:solidFill>
                  <a:schemeClr val="tx1"/>
                </a:solidFill>
              </a:rPr>
              <a:t>sebelum memulai...</a:t>
            </a:r>
            <a:endParaRPr lang="en-US" altLang="en-GB" sz="2800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Ekspor gambar ke .png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200" y="1152525"/>
            <a:ext cx="3467100" cy="4973955"/>
          </a:xfrm>
        </p:spPr>
        <p:txBody>
          <a:bodyPr/>
          <a:p>
            <a:r>
              <a:rPr lang="en-US" altLang="en-GB" sz="1800"/>
              <a:t>Inkscape menyimpan filenya ke dalam format .svg</a:t>
            </a:r>
            <a:endParaRPr lang="en-US" altLang="en-GB" sz="1800"/>
          </a:p>
          <a:p>
            <a:endParaRPr lang="en-US" altLang="en-GB" sz="1800"/>
          </a:p>
          <a:p>
            <a:r>
              <a:rPr lang="en-US" altLang="en-GB" sz="1800"/>
              <a:t>Sedangkan gambar yang akan kita hasilkan harusnya berupa bitmap, menggunakan format .png, .jpg, .bmp</a:t>
            </a:r>
            <a:endParaRPr lang="en-US" altLang="en-GB" sz="1800"/>
          </a:p>
          <a:p>
            <a:endParaRPr lang="en-US" altLang="en-GB" sz="1800"/>
          </a:p>
          <a:p>
            <a:r>
              <a:rPr lang="en-US" altLang="en-GB" sz="1800"/>
              <a:t>Untuk itu, kita perlu mengekspor file inkscape kita ke format bitmap. Caranya, klik File &gt;&gt; export png image </a:t>
            </a:r>
            <a:endParaRPr lang="en-US" altLang="en-GB" sz="1800"/>
          </a:p>
          <a:p>
            <a:endParaRPr lang="en-US" altLang="en-GB" sz="1800"/>
          </a:p>
          <a:p>
            <a:r>
              <a:rPr lang="en-US" altLang="en-GB" sz="1800"/>
              <a:t>Akan muncul kontrol panel di sebelah kanan</a:t>
            </a:r>
            <a:endParaRPr lang="en-US" altLang="en-GB" sz="1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600" y="1706245"/>
            <a:ext cx="4799965" cy="4152265"/>
          </a:xfrm>
          <a:prstGeom prst="rect">
            <a:avLst/>
          </a:prstGeom>
        </p:spPr>
      </p:pic>
      <p:sp>
        <p:nvSpPr>
          <p:cNvPr id="22" name="Text Box 21"/>
          <p:cNvSpPr txBox="1"/>
          <p:nvPr/>
        </p:nvSpPr>
        <p:spPr>
          <a:xfrm>
            <a:off x="4168105" y="3667125"/>
            <a:ext cx="176974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2. pilih dimana </a:t>
            </a:r>
            <a:br>
              <a:rPr lang="en-US" altLang="en-GB" sz="1600">
                <a:sym typeface="+mn-ea"/>
              </a:rPr>
            </a:br>
            <a:r>
              <a:rPr lang="en-US" altLang="en-GB" sz="1600">
                <a:sym typeface="+mn-ea"/>
              </a:rPr>
              <a:t>akan disimpan, dan tulis nama filenya</a:t>
            </a:r>
            <a:endParaRPr lang="en-US" altLang="en-GB" sz="1600">
              <a:sym typeface="+mn-ea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7886665" y="1489710"/>
            <a:ext cx="0" cy="85725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5937850" y="1127125"/>
            <a:ext cx="38271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1. pilih area yang akan dieskpor</a:t>
            </a:r>
            <a:endParaRPr lang="en-US" altLang="en-GB" sz="1600">
              <a:sym typeface="+mn-ea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6143590" y="3890010"/>
            <a:ext cx="4286250" cy="600075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6858600" y="5927725"/>
            <a:ext cx="17697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3. klik export untuk memulai proses ekspor</a:t>
            </a:r>
            <a:endParaRPr lang="en-US" altLang="en-GB" sz="1600">
              <a:sym typeface="+mn-ea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8762965" y="5556885"/>
            <a:ext cx="2190750" cy="657225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0" y="-40640"/>
            <a:ext cx="12184380" cy="731456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97035" y="1772920"/>
            <a:ext cx="3186430" cy="1839595"/>
          </a:xfrm>
        </p:spPr>
        <p:txBody>
          <a:bodyPr/>
          <a:p>
            <a:pPr algn="l"/>
            <a:r>
              <a:rPr lang="en-US" altLang="en-GB" sz="6600" b="1">
                <a:solidFill>
                  <a:schemeClr val="tx1"/>
                </a:solidFill>
              </a:rPr>
              <a:t>Tugas :)</a:t>
            </a:r>
            <a:endParaRPr lang="en-US" altLang="en-GB" sz="6600" b="1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3" name="Title 3"/>
          <p:cNvSpPr>
            <a:spLocks noGrp="1"/>
          </p:cNvSpPr>
          <p:nvPr/>
        </p:nvSpPr>
        <p:spPr>
          <a:xfrm>
            <a:off x="4700235" y="3602355"/>
            <a:ext cx="5671185" cy="268795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500" b="0" i="0" u="none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GB" sz="2400">
                <a:solidFill>
                  <a:schemeClr val="tx1"/>
                </a:solidFill>
              </a:rPr>
              <a:t>Ceritanya anda seorang pengusaha baru, segalanya masih dikerjakan sendiri.</a:t>
            </a:r>
            <a:endParaRPr lang="en-US" altLang="en-GB" sz="2400">
              <a:solidFill>
                <a:schemeClr val="tx1"/>
              </a:solidFill>
            </a:endParaRPr>
          </a:p>
          <a:p>
            <a:pPr algn="l"/>
            <a:endParaRPr lang="en-US" altLang="en-GB" sz="2400">
              <a:solidFill>
                <a:schemeClr val="tx1"/>
              </a:solidFill>
            </a:endParaRPr>
          </a:p>
          <a:p>
            <a:pPr algn="l"/>
            <a:r>
              <a:rPr lang="en-US" altLang="en-GB" sz="2400">
                <a:solidFill>
                  <a:schemeClr val="tx1"/>
                </a:solidFill>
              </a:rPr>
              <a:t>Anda pengen bikin </a:t>
            </a:r>
            <a:r>
              <a:rPr lang="en-US" altLang="en-GB" sz="2400" b="1">
                <a:solidFill>
                  <a:schemeClr val="tx1"/>
                </a:solidFill>
              </a:rPr>
              <a:t>kartu nama</a:t>
            </a:r>
            <a:r>
              <a:rPr lang="en-US" altLang="en-GB" sz="2400">
                <a:solidFill>
                  <a:schemeClr val="tx1"/>
                </a:solidFill>
              </a:rPr>
              <a:t> dengan desain sendiri, karena di percetakan langganan desainnya biasa-biasa saja,</a:t>
            </a:r>
            <a:endParaRPr lang="en-US" altLang="en-GB" sz="2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Deskripsi tugas bikin kartu nama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en-GB"/>
              <a:t>Elemen-elemen kartu nama : </a:t>
            </a:r>
            <a:endParaRPr lang="en-US" altLang="en-GB"/>
          </a:p>
          <a:p>
            <a:r>
              <a:rPr lang="en-US" altLang="en-GB"/>
              <a:t>Logo perusahaan</a:t>
            </a:r>
            <a:endParaRPr lang="en-US" altLang="en-GB"/>
          </a:p>
          <a:p>
            <a:r>
              <a:rPr lang="en-US" altLang="en-GB"/>
              <a:t>Informasi kartu </a:t>
            </a:r>
            <a:endParaRPr lang="en-US" altLang="en-GB"/>
          </a:p>
          <a:p>
            <a:r>
              <a:rPr lang="en-US" altLang="en-GB"/>
              <a:t>Icon</a:t>
            </a:r>
            <a:endParaRPr lang="en-US" altLang="en-GB"/>
          </a:p>
          <a:p>
            <a:endParaRPr lang="en-US" altLang="en-GB"/>
          </a:p>
          <a:p>
            <a:pPr marL="0" indent="0">
              <a:buNone/>
            </a:pPr>
            <a:r>
              <a:rPr lang="en-US" altLang="en-GB"/>
              <a:t>Untuk memudahkan pengerjaan, anda tidak perlu membuat logo perusahaan dan ikon sendiri. Melainkan download dari link berikut :</a:t>
            </a:r>
            <a:endParaRPr lang="en-US" altLang="en-GB"/>
          </a:p>
          <a:p>
            <a:r>
              <a:rPr lang="en-US" altLang="en-GB"/>
              <a:t>Download icons di </a:t>
            </a:r>
            <a:r>
              <a:rPr lang="en-US" altLang="en-GB">
                <a:hlinkClick r:id="rId1" action="ppaction://hlinkfile"/>
              </a:rPr>
              <a:t>https://icons8.com/</a:t>
            </a:r>
            <a:endParaRPr lang="en-US" altLang="en-GB"/>
          </a:p>
          <a:p>
            <a:r>
              <a:rPr lang="en-US" altLang="en-GB"/>
              <a:t>Buat logo perusahaan di </a:t>
            </a:r>
            <a:r>
              <a:rPr lang="en-US" altLang="en-GB">
                <a:hlinkClick r:id="rId2" action="ppaction://hlinkfile"/>
              </a:rPr>
              <a:t>https://editor.freelogodesign.org/?lang=EN</a:t>
            </a:r>
            <a:endParaRPr lang="en-US" altLang="en-GB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Siapkan ukuran dokumen &amp; snapping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200" y="1152525"/>
            <a:ext cx="4924425" cy="4973955"/>
          </a:xfrm>
        </p:spPr>
        <p:txBody>
          <a:bodyPr/>
          <a:p>
            <a:r>
              <a:rPr lang="en-US" altLang="en-GB"/>
              <a:t>Siapkan ukuran dokumen yang sesuai</a:t>
            </a:r>
            <a:endParaRPr lang="en-US" altLang="en-GB"/>
          </a:p>
          <a:p>
            <a:r>
              <a:rPr lang="en-US" altLang="en-GB"/>
              <a:t>Pilih File &gt;&gt; Document &amp; properties</a:t>
            </a:r>
            <a:endParaRPr lang="en-US" altLang="en-GB"/>
          </a:p>
          <a:p>
            <a:r>
              <a:rPr lang="en-US" altLang="en-GB"/>
              <a:t>Pilih : </a:t>
            </a:r>
            <a:endParaRPr lang="en-US" altLang="en-GB"/>
          </a:p>
          <a:p>
            <a:pPr lvl="1"/>
            <a:r>
              <a:rPr lang="en-US" altLang="en-GB" sz="1800"/>
              <a:t>page size : </a:t>
            </a:r>
            <a:r>
              <a:rPr lang="en-US" altLang="en-GB"/>
              <a:t>A7</a:t>
            </a:r>
            <a:endParaRPr lang="en-US" altLang="en-GB"/>
          </a:p>
          <a:p>
            <a:pPr lvl="1"/>
            <a:r>
              <a:rPr lang="en-US" altLang="en-GB"/>
              <a:t>orientation : landscape</a:t>
            </a:r>
            <a:endParaRPr lang="en-US" altLang="en-GB"/>
          </a:p>
          <a:p>
            <a:pPr lvl="0"/>
            <a:r>
              <a:rPr lang="en-US" altLang="en-GB"/>
              <a:t>Close document &amp; properties</a:t>
            </a:r>
            <a:endParaRPr lang="en-US" altLang="en-GB"/>
          </a:p>
          <a:p>
            <a:pPr lvl="0"/>
            <a:endParaRPr lang="en-US" altLang="en-GB"/>
          </a:p>
          <a:p>
            <a:pPr lvl="0"/>
            <a:r>
              <a:rPr lang="en-US" altLang="en-GB"/>
              <a:t>Pastikan fitur snap page pada snap control bar aktif</a:t>
            </a:r>
            <a:endParaRPr lang="en-US" alt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0880" y="1600200"/>
            <a:ext cx="5532120" cy="43237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720" y="4081145"/>
            <a:ext cx="504825" cy="10572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Impor gambar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200" y="1152525"/>
            <a:ext cx="5126355" cy="4973955"/>
          </a:xfrm>
        </p:spPr>
        <p:txBody>
          <a:bodyPr/>
          <a:p>
            <a:pPr marL="0" indent="0">
              <a:buNone/>
            </a:pPr>
            <a:r>
              <a:rPr lang="en-US" altLang="en-GB"/>
              <a:t>Setelah mendownload ikon dan logo yang diperlukan, maka langkah selanjutnya adalah mengimpor ke dalam area kerja.</a:t>
            </a:r>
            <a:endParaRPr lang="en-US" altLang="en-GB"/>
          </a:p>
          <a:p>
            <a:r>
              <a:rPr lang="en-US" altLang="en-GB"/>
              <a:t>Klik File &gt;&gt; Import</a:t>
            </a:r>
            <a:endParaRPr lang="en-US" altLang="en-GB"/>
          </a:p>
          <a:p>
            <a:r>
              <a:rPr lang="en-US" altLang="en-GB"/>
              <a:t>Pilih file yang akan diupload, klik Open</a:t>
            </a:r>
            <a:endParaRPr lang="en-US" altLang="en-GB"/>
          </a:p>
          <a:p>
            <a:r>
              <a:rPr lang="en-US" altLang="en-GB"/>
              <a:t>Pilih embed, klik OK</a:t>
            </a:r>
            <a:endParaRPr lang="en-US" altLang="en-GB"/>
          </a:p>
          <a:p>
            <a:endParaRPr lang="en-US" altLang="en-GB"/>
          </a:p>
          <a:p>
            <a:pPr marL="0" indent="0">
              <a:buNone/>
            </a:pPr>
            <a:endParaRPr lang="en-US" altLang="en-GB"/>
          </a:p>
          <a:p>
            <a:pPr marL="0" indent="0">
              <a:buNone/>
            </a:pPr>
            <a:r>
              <a:rPr lang="en-US" altLang="en-GB"/>
              <a:t>Maka gambar berhasil ter-impor ke area kerja. Kemudian atur ukurannya dan posisikan sesuai kebutuhan.</a:t>
            </a:r>
            <a:endParaRPr lang="en-US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8545" y="1036955"/>
            <a:ext cx="3056890" cy="27139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285" y="3975100"/>
            <a:ext cx="3408045" cy="286639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Contoh hasil kartu nama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200" y="1152525"/>
            <a:ext cx="4699000" cy="4973955"/>
          </a:xfrm>
        </p:spPr>
        <p:txBody>
          <a:bodyPr/>
          <a:p>
            <a:pPr marL="0" indent="0">
              <a:buNone/>
            </a:pPr>
            <a:r>
              <a:rPr lang="en-US" altLang="en-GB"/>
              <a:t>Berikut ini contoh hasil kartu nama yang telah saya buat</a:t>
            </a:r>
            <a:endParaRPr lang="en-US" altLang="en-GB"/>
          </a:p>
          <a:p>
            <a:pPr marL="0" indent="0">
              <a:buNone/>
            </a:pPr>
            <a:endParaRPr lang="en-US" altLang="en-GB"/>
          </a:p>
          <a:p>
            <a:pPr marL="0" indent="0">
              <a:buNone/>
            </a:pPr>
            <a:r>
              <a:rPr lang="en-US" altLang="en-GB"/>
              <a:t>Jangan lupa diexport ke .png ya! :)</a:t>
            </a:r>
            <a:endParaRPr lang="en-US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07345" y="2224405"/>
            <a:ext cx="5751195" cy="418084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Referensi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GB" altLang="en-US"/>
              <a:t>Inkscape Gallery </a:t>
            </a:r>
            <a:r>
              <a:rPr lang="en-GB" altLang="en-US">
                <a:hlinkClick r:id="rId1" action="ppaction://hlinkfile"/>
              </a:rPr>
              <a:t>https://inkscape.org/ko/gallery/</a:t>
            </a:r>
            <a:endParaRPr lang="en-GB" altLang="en-US"/>
          </a:p>
          <a:p>
            <a:r>
              <a:rPr lang="en-GB" altLang="en-US"/>
              <a:t>Dribbble users use inkscape </a:t>
            </a:r>
            <a:r>
              <a:rPr lang="en-GB" altLang="en-US">
                <a:hlinkClick r:id="rId2" action="ppaction://hlinkfile"/>
              </a:rPr>
              <a:t>https://dribbble.com/search?q=inkscape</a:t>
            </a:r>
            <a:endParaRPr lang="en-GB" altLang="en-US"/>
          </a:p>
          <a:p>
            <a:r>
              <a:rPr lang="en-GB" altLang="en-US"/>
              <a:t>Inkscape for Noobs – Part I: The Basics </a:t>
            </a:r>
            <a:r>
              <a:rPr lang="en-GB" altLang="en-US">
                <a:hlinkClick r:id="rId3"/>
              </a:rPr>
              <a:t>http://vektorrascheln.de/posts/2015/Dec/inkscape-fuer-einsteiger-teil-i-grundlagen-en.html</a:t>
            </a:r>
            <a:endParaRPr lang="en-GB" altLang="en-US"/>
          </a:p>
          <a:p>
            <a:r>
              <a:rPr lang="en-GB" altLang="en-US"/>
              <a:t>Inkscape for Noobs – Part II: Practice </a:t>
            </a:r>
            <a:r>
              <a:rPr lang="en-GB" altLang="en-US">
                <a:hlinkClick r:id="rId4"/>
              </a:rPr>
              <a:t>http://vektorrascheln.de/posts/2015/Dec/inkscape-fuer-einsteiger-teil-ii-praxis-en.html</a:t>
            </a:r>
            <a:endParaRPr lang="en-GB" altLang="en-US"/>
          </a:p>
          <a:p>
            <a:r>
              <a:rPr lang="en-GB" altLang="en-US"/>
              <a:t>Good Graphic design and an Introduction to Inkscape </a:t>
            </a:r>
            <a:r>
              <a:rPr lang="en-GB" altLang="en-US">
                <a:hlinkClick r:id="rId5" action="ppaction://hlinkfile"/>
              </a:rPr>
              <a:t>https://www.slideshare.net/OmarMohammed45/good-graphic-design-and-introduction-to-inkscape</a:t>
            </a:r>
            <a:endParaRPr lang="en-GB" altLang="en-US"/>
          </a:p>
          <a:p>
            <a:r>
              <a:rPr lang="en-GB" altLang="en-US"/>
              <a:t>What is the difference between bitmap and vector images? </a:t>
            </a:r>
            <a:r>
              <a:rPr lang="en-GB" altLang="en-US">
                <a:hlinkClick r:id="rId6"/>
              </a:rPr>
              <a:t>http://etc.usf.edu/techease/win/images/what-is-the-difference-between-bitmap-and-vector-images/</a:t>
            </a:r>
            <a:endParaRPr lang="en-GB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Siapa saya?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1810" y="2774950"/>
            <a:ext cx="6035040" cy="3069590"/>
          </a:xfrm>
          <a:solidFill>
            <a:schemeClr val="bg1"/>
          </a:solidFill>
        </p:spPr>
        <p:txBody>
          <a:bodyPr/>
          <a:p>
            <a:pPr marL="0" indent="0">
              <a:buNone/>
            </a:pP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</a:t>
            </a:r>
            <a:r>
              <a:rPr lang="en-US" altLang="en-GB" sz="2800"/>
              <a:t>A. Dzul</a:t>
            </a:r>
            <a:r>
              <a:rPr lang="en-US" altLang="en-GB" sz="2800" b="1"/>
              <a:t>fikar</a:t>
            </a:r>
            <a:r>
              <a:rPr lang="en-US" altLang="en-GB" sz="2800"/>
              <a:t> Adi Putra</a:t>
            </a:r>
            <a:endParaRPr lang="en-US" altLang="en-GB" sz="2800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Baca cerpen dan koding javascript</a:t>
            </a: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Web/mobile app developer</a:t>
            </a: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</a:t>
            </a:r>
            <a:r>
              <a:rPr lang="en-US" altLang="en-GB">
                <a:hlinkClick r:id="rId1"/>
              </a:rPr>
              <a:t>http://pikarlabs.com</a:t>
            </a: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superpikar</a:t>
            </a: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 </a:t>
            </a:r>
            <a:endParaRPr lang="en-US" altLang="en-GB"/>
          </a:p>
          <a:p>
            <a:pPr marL="0" indent="0">
              <a:buNone/>
            </a:pPr>
            <a:r>
              <a:rPr lang="en-US" altLang="en-GB"/>
              <a:t>	</a:t>
            </a:r>
            <a:endParaRPr lang="en-US" altLang="en-GB"/>
          </a:p>
          <a:p>
            <a:pPr marL="0" indent="0">
              <a:buNone/>
            </a:pPr>
            <a:endParaRPr lang="en-US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335" y="3290570"/>
            <a:ext cx="477520" cy="5200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405" y="3963035"/>
            <a:ext cx="415925" cy="4108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640" y="4528185"/>
            <a:ext cx="503555" cy="3441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1980" y="5038725"/>
            <a:ext cx="396607" cy="3657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980" y="5544185"/>
            <a:ext cx="466090" cy="4394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poster-itpcbusan-a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40" y="-635"/>
            <a:ext cx="3129915" cy="443357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Picture 4" descr="poster-kajian-sidoarj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975" y="-1270"/>
            <a:ext cx="3130550" cy="44342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Picture 5" descr="poster-kajian-sumpahpemud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630" y="-635"/>
            <a:ext cx="3456940" cy="34569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Picture 6" descr="poster-puasa-arofa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8995" y="3456305"/>
            <a:ext cx="3457575" cy="34575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Picture 7" descr="poster-quote-alkawthar-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765" y="5715"/>
            <a:ext cx="2475865" cy="345059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Picture 8" descr="poster-quote-alkawthar-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3765" y="3456305"/>
            <a:ext cx="2466340" cy="340741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Picture 9" descr="logo-nikahane-bi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7285" y="4684395"/>
            <a:ext cx="3275965" cy="951230"/>
          </a:xfrm>
          <a:prstGeom prst="rect">
            <a:avLst/>
          </a:prstGeom>
        </p:spPr>
      </p:pic>
      <p:pic>
        <p:nvPicPr>
          <p:cNvPr id="11" name="Picture 10" descr="kop-sura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0" y="5635625"/>
            <a:ext cx="6260465" cy="10471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Mengapa Inkscape?</a:t>
            </a:r>
            <a:endParaRPr lang="en-US" altLang="en-GB"/>
          </a:p>
        </p:txBody>
      </p:sp>
      <p:sp>
        <p:nvSpPr>
          <p:cNvPr id="5" name="Content Placeholder 4"/>
          <p:cNvSpPr/>
          <p:nvPr>
            <p:ph idx="1"/>
          </p:nvPr>
        </p:nvSpPr>
        <p:spPr/>
        <p:txBody>
          <a:bodyPr/>
          <a:p>
            <a:pPr marL="0" indent="0">
              <a:lnSpc>
                <a:spcPct val="100000"/>
              </a:lnSpc>
              <a:buNone/>
            </a:pPr>
            <a:r>
              <a:rPr lang="en-US" altLang="en-GB"/>
              <a:t>Ada banyak software alternatif lain, ada plus minus masing-masing. Tapi Inkscape </a:t>
            </a:r>
            <a:r>
              <a:rPr lang="en-US" altLang="en-GB" b="1"/>
              <a:t>gratis</a:t>
            </a:r>
            <a:r>
              <a:rPr lang="en-US" altLang="en-GB"/>
              <a:t>!</a:t>
            </a:r>
            <a:endParaRPr lang="en-US" altLang="en-GB"/>
          </a:p>
          <a:p>
            <a:pPr marL="0" indent="0">
              <a:lnSpc>
                <a:spcPct val="100000"/>
              </a:lnSpc>
              <a:buNone/>
            </a:pPr>
            <a:endParaRPr lang="en-US" altLang="en-GB"/>
          </a:p>
          <a:p>
            <a:pPr marL="0" indent="0">
              <a:lnSpc>
                <a:spcPct val="100000"/>
              </a:lnSpc>
              <a:buNone/>
            </a:pPr>
            <a:endParaRPr lang="en-US" altLang="en-GB"/>
          </a:p>
          <a:p>
            <a:pPr marL="0" indent="0">
              <a:lnSpc>
                <a:spcPct val="100000"/>
              </a:lnSpc>
              <a:buNone/>
            </a:pPr>
            <a:r>
              <a:rPr lang="en-US" altLang="en-GB"/>
              <a:t>	</a:t>
            </a:r>
            <a:endParaRPr lang="en-US" altLang="en-GB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740" y="2033270"/>
            <a:ext cx="802640" cy="8108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75" y="3352165"/>
            <a:ext cx="765810" cy="7918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15" y="4612640"/>
            <a:ext cx="655320" cy="8197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00" y="5823585"/>
            <a:ext cx="713105" cy="6680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9875" y="2033270"/>
            <a:ext cx="918210" cy="870585"/>
          </a:xfrm>
          <a:prstGeom prst="rect">
            <a:avLst/>
          </a:prstGeom>
        </p:spPr>
      </p:pic>
      <p:sp>
        <p:nvSpPr>
          <p:cNvPr id="20" name="Text Box 19"/>
          <p:cNvSpPr txBox="1"/>
          <p:nvPr/>
        </p:nvSpPr>
        <p:spPr>
          <a:xfrm>
            <a:off x="1550635" y="5823585"/>
            <a:ext cx="2324100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>
                <a:sym typeface="+mn-ea"/>
              </a:rPr>
              <a:t>Afinity Designer</a:t>
            </a:r>
            <a:endParaRPr lang="en-US" altLang="en-GB">
              <a:sym typeface="+mn-ea"/>
            </a:endParaRPr>
          </a:p>
          <a:p>
            <a:r>
              <a:rPr lang="en-US" altLang="en-GB" sz="1600"/>
              <a:t>$50</a:t>
            </a:r>
            <a:endParaRPr lang="en-US" altLang="en-GB" sz="1600"/>
          </a:p>
        </p:txBody>
      </p:sp>
      <p:sp>
        <p:nvSpPr>
          <p:cNvPr id="21" name="Text Box 20"/>
          <p:cNvSpPr txBox="1"/>
          <p:nvPr/>
        </p:nvSpPr>
        <p:spPr>
          <a:xfrm>
            <a:off x="1550635" y="4715510"/>
            <a:ext cx="2324100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>
                <a:sym typeface="+mn-ea"/>
              </a:rPr>
              <a:t>Corel Draw</a:t>
            </a:r>
            <a:endParaRPr lang="en-US" altLang="en-GB">
              <a:sym typeface="+mn-ea"/>
            </a:endParaRPr>
          </a:p>
          <a:p>
            <a:r>
              <a:rPr lang="en-US" altLang="en-GB" sz="1600"/>
              <a:t>$499.99</a:t>
            </a:r>
            <a:endParaRPr lang="en-US" altLang="en-GB" sz="1600"/>
          </a:p>
        </p:txBody>
      </p:sp>
      <p:sp>
        <p:nvSpPr>
          <p:cNvPr id="22" name="Text Box 21"/>
          <p:cNvSpPr txBox="1"/>
          <p:nvPr/>
        </p:nvSpPr>
        <p:spPr>
          <a:xfrm>
            <a:off x="1550635" y="3441065"/>
            <a:ext cx="2324100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>
                <a:sym typeface="+mn-ea"/>
              </a:rPr>
              <a:t>Adobe Photoshop</a:t>
            </a:r>
            <a:endParaRPr lang="en-US" altLang="en-GB">
              <a:sym typeface="+mn-ea"/>
            </a:endParaRPr>
          </a:p>
          <a:p>
            <a:r>
              <a:rPr lang="en-US" altLang="en-GB" sz="1600"/>
              <a:t>$19.99 / bulan</a:t>
            </a:r>
            <a:endParaRPr lang="en-US" altLang="en-GB" sz="1600"/>
          </a:p>
        </p:txBody>
      </p:sp>
      <p:sp>
        <p:nvSpPr>
          <p:cNvPr id="23" name="Text Box 22"/>
          <p:cNvSpPr txBox="1"/>
          <p:nvPr/>
        </p:nvSpPr>
        <p:spPr>
          <a:xfrm>
            <a:off x="1550635" y="2161540"/>
            <a:ext cx="2324100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>
                <a:sym typeface="+mn-ea"/>
              </a:rPr>
              <a:t>Adobe Illustrator</a:t>
            </a:r>
            <a:endParaRPr lang="en-US" altLang="en-GB">
              <a:sym typeface="+mn-ea"/>
            </a:endParaRPr>
          </a:p>
          <a:p>
            <a:r>
              <a:rPr lang="en-US" altLang="en-GB" sz="1600"/>
              <a:t>$19.99 / bulan</a:t>
            </a:r>
            <a:endParaRPr lang="en-US" altLang="en-GB" sz="1600"/>
          </a:p>
        </p:txBody>
      </p:sp>
      <p:sp>
        <p:nvSpPr>
          <p:cNvPr id="24" name="Text Box 23"/>
          <p:cNvSpPr txBox="1"/>
          <p:nvPr/>
        </p:nvSpPr>
        <p:spPr>
          <a:xfrm>
            <a:off x="6783035" y="2161540"/>
            <a:ext cx="2324100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>
                <a:sym typeface="+mn-ea"/>
              </a:rPr>
              <a:t>Sketch</a:t>
            </a:r>
            <a:endParaRPr lang="en-US" altLang="en-GB">
              <a:sym typeface="+mn-ea"/>
            </a:endParaRPr>
          </a:p>
          <a:p>
            <a:r>
              <a:rPr lang="en-US" altLang="en-GB" sz="1600"/>
              <a:t>$99</a:t>
            </a:r>
            <a:endParaRPr lang="en-US" altLang="en-GB" sz="1600"/>
          </a:p>
        </p:txBody>
      </p:sp>
      <p:pic>
        <p:nvPicPr>
          <p:cNvPr id="25" name="Picture 24" descr="inkscape-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2370" y="3783965"/>
            <a:ext cx="1648460" cy="1648460"/>
          </a:xfrm>
          <a:prstGeom prst="rect">
            <a:avLst/>
          </a:prstGeom>
        </p:spPr>
      </p:pic>
      <p:sp>
        <p:nvSpPr>
          <p:cNvPr id="26" name="Text Box 25"/>
          <p:cNvSpPr txBox="1"/>
          <p:nvPr/>
        </p:nvSpPr>
        <p:spPr>
          <a:xfrm>
            <a:off x="7001475" y="4048760"/>
            <a:ext cx="2324100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3600">
                <a:sym typeface="+mn-ea"/>
              </a:rPr>
              <a:t>Inkscape</a:t>
            </a:r>
            <a:endParaRPr lang="en-US" altLang="en-GB" sz="3600">
              <a:sym typeface="+mn-ea"/>
            </a:endParaRPr>
          </a:p>
          <a:p>
            <a:r>
              <a:rPr lang="en-US" altLang="en-GB" sz="3200" b="1"/>
              <a:t>$0</a:t>
            </a:r>
            <a:endParaRPr lang="en-US" altLang="en-GB" sz="3200" b="1"/>
          </a:p>
        </p:txBody>
      </p:sp>
      <p:sp>
        <p:nvSpPr>
          <p:cNvPr id="27" name="Text Box 26"/>
          <p:cNvSpPr txBox="1"/>
          <p:nvPr/>
        </p:nvSpPr>
        <p:spPr>
          <a:xfrm>
            <a:off x="7001475" y="5186045"/>
            <a:ext cx="49276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2400">
                <a:sym typeface="+mn-ea"/>
                <a:hlinkClick r:id="rId7" action="ppaction://hlinkfile"/>
              </a:rPr>
              <a:t>https://inkscape.org/ko/download/</a:t>
            </a:r>
            <a:endParaRPr lang="en-US" altLang="en-GB" sz="2400"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Tapi kan ada cracknya (bajakan) ?</a:t>
            </a:r>
            <a:endParaRPr lang="en-US" altLang="en-GB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rcRect l="9700" r="1270" b="14209"/>
          <a:stretch>
            <a:fillRect/>
          </a:stretch>
        </p:blipFill>
        <p:spPr>
          <a:xfrm>
            <a:off x="457165" y="1167130"/>
            <a:ext cx="7564755" cy="426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65" y="5434330"/>
            <a:ext cx="5617210" cy="1163320"/>
          </a:xfrm>
          <a:prstGeom prst="rect">
            <a:avLst/>
          </a:prstGeom>
        </p:spPr>
      </p:pic>
      <p:sp>
        <p:nvSpPr>
          <p:cNvPr id="23" name="Text Box 22"/>
          <p:cNvSpPr txBox="1"/>
          <p:nvPr/>
        </p:nvSpPr>
        <p:spPr>
          <a:xfrm>
            <a:off x="8176860" y="1278255"/>
            <a:ext cx="37769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>
                <a:sym typeface="+mn-ea"/>
              </a:rPr>
              <a:t>URL: </a:t>
            </a:r>
            <a:r>
              <a:rPr lang="en-US" altLang="en-GB">
                <a:sym typeface="+mn-ea"/>
                <a:hlinkClick r:id="rId3" action="ppaction://hlinkfile"/>
              </a:rPr>
              <a:t>https://www.youtube.com/watch?v=pTkJFkRTm50</a:t>
            </a:r>
            <a:endParaRPr lang="en-US" altLang="en-GB"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Apa software gratisan mumpuni?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en-US" altLang="en-GB"/>
          </a:p>
        </p:txBody>
      </p:sp>
      <p:sp>
        <p:nvSpPr>
          <p:cNvPr id="23" name="Text Box 22"/>
          <p:cNvSpPr txBox="1"/>
          <p:nvPr/>
        </p:nvSpPr>
        <p:spPr>
          <a:xfrm>
            <a:off x="941670" y="1543050"/>
            <a:ext cx="4100195" cy="1414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2400">
                <a:sym typeface="+mn-ea"/>
              </a:rPr>
              <a:t>“Ono rego ono rupo. Rego larang hasile apik. Rego murah hasile yo sak onone”</a:t>
            </a:r>
            <a:endParaRPr lang="en-US" altLang="en-GB" sz="2400">
              <a:sym typeface="+mn-ea"/>
            </a:endParaRPr>
          </a:p>
          <a:p>
            <a:pPr algn="r"/>
            <a:r>
              <a:rPr lang="en-US" altLang="en-GB" sz="1400"/>
              <a:t>kata orang jawa</a:t>
            </a:r>
            <a:endParaRPr lang="en-US" altLang="en-GB" sz="1400"/>
          </a:p>
        </p:txBody>
      </p:sp>
      <p:sp>
        <p:nvSpPr>
          <p:cNvPr id="4" name="Text Box 3"/>
          <p:cNvSpPr txBox="1"/>
          <p:nvPr/>
        </p:nvSpPr>
        <p:spPr>
          <a:xfrm>
            <a:off x="6339170" y="3564255"/>
            <a:ext cx="5150485" cy="1414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2400">
                <a:sym typeface="+mn-ea"/>
              </a:rPr>
              <a:t>“Software hanyalah alat, hasilnya tergantung bagaimana kita memanfaatkannya.”</a:t>
            </a:r>
            <a:endParaRPr lang="en-US" altLang="en-GB" sz="2400">
              <a:sym typeface="+mn-ea"/>
            </a:endParaRPr>
          </a:p>
          <a:p>
            <a:pPr algn="r"/>
            <a:r>
              <a:rPr lang="en-US" altLang="en-GB" sz="1400"/>
              <a:t>kata saya</a:t>
            </a:r>
            <a:endParaRPr lang="en-US" altLang="en-GB"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200" y="274955"/>
            <a:ext cx="11502390" cy="667385"/>
          </a:xfrm>
        </p:spPr>
        <p:txBody>
          <a:bodyPr/>
          <a:p>
            <a:r>
              <a:rPr lang="en-US" altLang="en-GB"/>
              <a:t>Apa software gratisan mumpuni? Ini lho karya pengguna Inkscape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200" y="1152525"/>
            <a:ext cx="2582545" cy="4973955"/>
          </a:xfrm>
        </p:spPr>
        <p:txBody>
          <a:bodyPr/>
          <a:p>
            <a:pPr marL="0" indent="0">
              <a:buNone/>
            </a:pPr>
            <a:r>
              <a:rPr lang="en-US" altLang="en-GB"/>
              <a:t>Galeri inkscape : </a:t>
            </a:r>
            <a:endParaRPr lang="en-US" altLang="en-GB"/>
          </a:p>
          <a:p>
            <a:pPr marL="196850" indent="-196850"/>
            <a:r>
              <a:rPr lang="en-US" altLang="en-GB">
                <a:hlinkClick r:id="rId1" action="ppaction://hlinkfile"/>
              </a:rPr>
              <a:t>https://inkscape.org/ko/gallery/</a:t>
            </a:r>
            <a:endParaRPr lang="en-US" altLang="en-GB">
              <a:hlinkClick r:id="rId1" action="ppaction://hlinkfile"/>
            </a:endParaRPr>
          </a:p>
          <a:p>
            <a:pPr marL="196850" indent="-196850"/>
            <a:endParaRPr lang="en-US" altLang="en-GB"/>
          </a:p>
          <a:p>
            <a:pPr marL="196850" indent="-196850"/>
            <a:r>
              <a:rPr lang="en-US" altLang="en-GB">
                <a:hlinkClick r:id="rId2" action="ppaction://hlinkfile"/>
              </a:rPr>
              <a:t>https://dribbble.com/search?q=inkscape</a:t>
            </a:r>
            <a:r>
              <a:rPr lang="en-US" altLang="en-GB"/>
              <a:t> </a:t>
            </a:r>
            <a:endParaRPr lang="en-US" altLang="en-GB"/>
          </a:p>
          <a:p>
            <a:pPr marL="196850" indent="-196850"/>
            <a:endParaRPr lang="en-US" altLang="en-GB"/>
          </a:p>
          <a:p>
            <a:pPr marL="196850" indent="-196850"/>
            <a:r>
              <a:rPr lang="en-US" altLang="en-GB">
                <a:hlinkClick r:id="rId3" action="ppaction://hlinkfile"/>
              </a:rPr>
              <a:t>https://www.behance.net/search?content=projects&amp;sort=appreciations&amp;time=week&amp;search=inkscape</a:t>
            </a:r>
            <a:r>
              <a:rPr lang="en-US" altLang="en-GB"/>
              <a:t> </a:t>
            </a:r>
            <a:endParaRPr lang="en-US" alt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rcRect r="19161"/>
          <a:stretch>
            <a:fillRect/>
          </a:stretch>
        </p:blipFill>
        <p:spPr>
          <a:xfrm>
            <a:off x="7558370" y="1517650"/>
            <a:ext cx="4554220" cy="4305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5150" y="1517650"/>
            <a:ext cx="4008120" cy="43059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Salah satu Master Inkscape-nya Indonesia</a:t>
            </a:r>
            <a:endParaRPr lang="en-US" altLang="en-GB"/>
          </a:p>
        </p:txBody>
      </p:sp>
      <p:sp>
        <p:nvSpPr>
          <p:cNvPr id="5" name="Content Placeholder 4"/>
          <p:cNvSpPr/>
          <p:nvPr>
            <p:ph idx="1"/>
          </p:nvPr>
        </p:nvSpPr>
        <p:spPr>
          <a:xfrm>
            <a:off x="1057875" y="1152525"/>
            <a:ext cx="2429510" cy="4973955"/>
          </a:xfrm>
        </p:spPr>
        <p:txBody>
          <a:bodyPr/>
          <a:p>
            <a:pPr marL="0" indent="0">
              <a:buNone/>
            </a:pPr>
            <a:r>
              <a:rPr lang="en-US" altLang="en-GB"/>
              <a:t>Rizky Djati Munggaran</a:t>
            </a:r>
            <a:endParaRPr lang="en-US" altLang="en-GB"/>
          </a:p>
          <a:p>
            <a:pPr marL="0" indent="0">
              <a:buNone/>
            </a:pPr>
            <a:r>
              <a:rPr lang="en-US" altLang="en-GB">
                <a:hlinkClick r:id="rId1" action="ppaction://hlinkfile"/>
              </a:rPr>
              <a:t>https://ridjam.deviantart.com/gallery/</a:t>
            </a:r>
            <a:endParaRPr lang="en-US" altLang="en-GB"/>
          </a:p>
          <a:p>
            <a:pPr marL="0" indent="0">
              <a:buNone/>
            </a:pPr>
            <a:endParaRPr lang="en-US" alt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00" y="1209675"/>
            <a:ext cx="477520" cy="5200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05" y="1862455"/>
            <a:ext cx="396607" cy="365760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0590" y="1096645"/>
            <a:ext cx="5741670" cy="46647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7360" y="1152525"/>
            <a:ext cx="2263775" cy="22802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7360" y="3585845"/>
            <a:ext cx="2263775" cy="16306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7360" y="5300980"/>
            <a:ext cx="2263775" cy="13912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5949</Words>
  <Application>WPS Presentation</Application>
  <PresentationFormat>Widescreen</PresentationFormat>
  <Paragraphs>315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Arial</vt:lpstr>
      <vt:lpstr>SimSun</vt:lpstr>
      <vt:lpstr>Wingdings</vt:lpstr>
      <vt:lpstr>Microsoft YaHei</vt:lpstr>
      <vt:lpstr/>
      <vt:lpstr>Arial Unicode MS</vt:lpstr>
      <vt:lpstr>Calibri</vt:lpstr>
      <vt:lpstr>Default Design</vt:lpstr>
      <vt:lpstr>Workshop Inkscape 2017</vt:lpstr>
      <vt:lpstr>Apakah Laptop + Mouse  sudah ada?  Inkscape sudah terinstal?</vt:lpstr>
      <vt:lpstr>Siapa saya?</vt:lpstr>
      <vt:lpstr>PowerPoint 演示文稿</vt:lpstr>
      <vt:lpstr>Mengapa Inkscape?</vt:lpstr>
      <vt:lpstr>Tapi kan ada cracknya (bajakan) ?</vt:lpstr>
      <vt:lpstr>Apa software gratisan mumpuni?</vt:lpstr>
      <vt:lpstr>Apa software gratisan mumpuni? Ini lho karya pengguna Inkscape</vt:lpstr>
      <vt:lpstr>Salah satu Master Inkscape-nya Indonesia</vt:lpstr>
      <vt:lpstr>Yuk  kita  mulai!</vt:lpstr>
      <vt:lpstr>Vector vs Bitmap</vt:lpstr>
      <vt:lpstr>Vector vs Bitmap</vt:lpstr>
      <vt:lpstr>Antarmuka Inkscape</vt:lpstr>
      <vt:lpstr>Kontrol Antarmuka</vt:lpstr>
      <vt:lpstr>Membuat objek sederhana : persegi</vt:lpstr>
      <vt:lpstr>Membuat objek sederhana : lingkaran</vt:lpstr>
      <vt:lpstr>Membuat objek sederhana : bintang-x dan segi-x</vt:lpstr>
      <vt:lpstr>Membuat objek sederhana : text</vt:lpstr>
      <vt:lpstr>Kontrol objek</vt:lpstr>
      <vt:lpstr>Ekspor gambar ke .png</vt:lpstr>
      <vt:lpstr>Tugas :)</vt:lpstr>
      <vt:lpstr>Deskripsi tugas bikin kartu nama</vt:lpstr>
      <vt:lpstr>Siapkan ukuran dokumen &amp; snapping</vt:lpstr>
      <vt:lpstr>Impor gambar</vt:lpstr>
      <vt:lpstr>Contoh hasil kartu nama</vt:lpstr>
      <vt:lpstr>Referensi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Inkscape 2017</dc:title>
  <dc:creator>superpikar</dc:creator>
  <cp:lastModifiedBy>usser</cp:lastModifiedBy>
  <cp:revision>116</cp:revision>
  <dcterms:created xsi:type="dcterms:W3CDTF">2017-11-11T10:54:00Z</dcterms:created>
  <dcterms:modified xsi:type="dcterms:W3CDTF">2017-12-01T07:45:37Z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1033-10.2.0.5978</vt:lpwstr>
  </property>
</Properties>
</file>